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6" r:id="rId2"/>
    <p:sldId id="258" r:id="rId3"/>
    <p:sldId id="257" r:id="rId4"/>
    <p:sldId id="259" r:id="rId5"/>
    <p:sldId id="295" r:id="rId6"/>
    <p:sldId id="261" r:id="rId7"/>
    <p:sldId id="262" r:id="rId8"/>
    <p:sldId id="263" r:id="rId9"/>
    <p:sldId id="298" r:id="rId10"/>
    <p:sldId id="299" r:id="rId11"/>
    <p:sldId id="265" r:id="rId12"/>
    <p:sldId id="267" r:id="rId13"/>
    <p:sldId id="296" r:id="rId14"/>
    <p:sldId id="268" r:id="rId15"/>
    <p:sldId id="269" r:id="rId16"/>
    <p:sldId id="270" r:id="rId17"/>
    <p:sldId id="271" r:id="rId18"/>
    <p:sldId id="272" r:id="rId19"/>
    <p:sldId id="297" r:id="rId20"/>
    <p:sldId id="275" r:id="rId21"/>
    <p:sldId id="276" r:id="rId22"/>
    <p:sldId id="294"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Economica" panose="02000506040000020004" pitchFamily="2" charset="77"/>
      <p:regular r:id="rId40"/>
      <p:bold r:id="rId41"/>
      <p:italic r:id="rId42"/>
      <p:boldItalic r:id="rId43"/>
    </p:embeddedFont>
    <p:embeddedFont>
      <p:font typeface="Garamond" panose="02020404030301010803" pitchFamily="18" charset="0"/>
      <p:regular r:id="rId44"/>
      <p:bold r:id="rId45"/>
      <p:italic r:id="rId46"/>
      <p:boldItalic r:id="rId47"/>
    </p:embeddedFont>
    <p:embeddedFont>
      <p:font typeface="Quicksand" pitchFamily="2" charset="77"/>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hyperlink" Target="https://colab.research.google.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478806"/>
            <a:ext cx="6460957" cy="1480639"/>
            <a:chOff x="2971800" y="2681964"/>
            <a:chExt cx="6460957" cy="1480639"/>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Neural Nets &amp; Gen AI</a:t>
              </a:r>
              <a:endParaRPr dirty="0"/>
            </a:p>
          </p:txBody>
        </p:sp>
        <p:grpSp>
          <p:nvGrpSpPr>
            <p:cNvPr id="91" name="Google Shape;91;p1"/>
            <p:cNvGrpSpPr/>
            <p:nvPr/>
          </p:nvGrpSpPr>
          <p:grpSpPr>
            <a:xfrm>
              <a:off x="3066802" y="2681964"/>
              <a:ext cx="1213182" cy="661736"/>
              <a:chOff x="2999839" y="2571260"/>
              <a:chExt cx="1651279" cy="1070810"/>
            </a:xfrm>
          </p:grpSpPr>
          <p:cxnSp>
            <p:nvCxnSpPr>
              <p:cNvPr id="92" name="Google Shape;92;p1"/>
              <p:cNvCxnSpPr/>
              <p:nvPr/>
            </p:nvCxnSpPr>
            <p:spPr>
              <a:xfrm>
                <a:off x="2999839" y="2571260"/>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2999839" y="2571260"/>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249314" y="3500867"/>
              <a:ext cx="1092868" cy="661736"/>
              <a:chOff x="3042703" y="2592997"/>
              <a:chExt cx="1388919" cy="1070810"/>
            </a:xfrm>
          </p:grpSpPr>
          <p:cxnSp>
            <p:nvCxnSpPr>
              <p:cNvPr id="95" name="Google Shape;95;p1"/>
              <p:cNvCxnSpPr/>
              <p:nvPr/>
            </p:nvCxnSpPr>
            <p:spPr>
              <a:xfrm>
                <a:off x="3042703" y="2592999"/>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042704" y="2592997"/>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7" name="Picture 6">
            <a:extLst>
              <a:ext uri="{FF2B5EF4-FFF2-40B4-BE49-F238E27FC236}">
                <a16:creationId xmlns:a16="http://schemas.microsoft.com/office/drawing/2014/main" id="{AC172CE9-17EB-7481-418F-AAF421D101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02" y="2509447"/>
            <a:ext cx="11037196" cy="3926979"/>
          </a:xfrm>
          <a:prstGeom prst="rect">
            <a:avLst/>
          </a:prstGeom>
        </p:spPr>
      </p:pic>
      <p:pic>
        <p:nvPicPr>
          <p:cNvPr id="8" name="Picture 7">
            <a:extLst>
              <a:ext uri="{FF2B5EF4-FFF2-40B4-BE49-F238E27FC236}">
                <a16:creationId xmlns:a16="http://schemas.microsoft.com/office/drawing/2014/main" id="{E3DB44CD-8D71-05A1-86D7-75816B921A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9798" y="1377376"/>
            <a:ext cx="7772400" cy="1238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184" name="Google Shape;184;p10"/>
          <p:cNvPicPr preferRelativeResize="0"/>
          <p:nvPr/>
        </p:nvPicPr>
        <p:blipFill rotWithShape="1">
          <a:blip r:embed="rId3">
            <a:alphaModFix/>
          </a:blip>
          <a:srcRect/>
          <a:stretch/>
        </p:blipFill>
        <p:spPr>
          <a:xfrm>
            <a:off x="1237886" y="1453019"/>
            <a:ext cx="9716227" cy="46981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pic>
        <p:nvPicPr>
          <p:cNvPr id="2" name="Picture 1">
            <a:extLst>
              <a:ext uri="{FF2B5EF4-FFF2-40B4-BE49-F238E27FC236}">
                <a16:creationId xmlns:a16="http://schemas.microsoft.com/office/drawing/2014/main" id="{26A272D5-F031-909A-9234-1F89C5003C77}"/>
              </a:ext>
            </a:extLst>
          </p:cNvPr>
          <p:cNvPicPr>
            <a:picLocks noChangeAspect="1"/>
          </p:cNvPicPr>
          <p:nvPr/>
        </p:nvPicPr>
        <p:blipFill>
          <a:blip r:embed="rId4"/>
          <a:stretch>
            <a:fillRect/>
          </a:stretch>
        </p:blipFill>
        <p:spPr>
          <a:xfrm>
            <a:off x="807469" y="2577573"/>
            <a:ext cx="10577061" cy="32412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836108" y="2418735"/>
            <a:ext cx="10849211" cy="3908722"/>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However, the way you use them matters. Some valid use cases include …</a:t>
            </a:r>
          </a:p>
          <a:p>
            <a:pPr marL="11113" lvl="3">
              <a:buClr>
                <a:schemeClr val="dk1"/>
              </a:buClr>
              <a:buSzPts val="1600"/>
            </a:pPr>
            <a:endParaRPr lang="en-US" sz="1600" dirty="0">
              <a:solidFill>
                <a:schemeClr val="dk1"/>
              </a:solidFill>
              <a:latin typeface="Quicksand"/>
              <a:sym typeface="Quicksand"/>
            </a:endParaRP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Implementing data munging tasks that you might already understand based on past coursework, e.g., pre-processing text.</a:t>
            </a: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NOT TO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this class. If we encounter functions and practices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code), you will be asked to explain your code to us orally. If you are unable to explain what the code is doing, points </a:t>
            </a:r>
            <a:r>
              <a:rPr lang="en-US" sz="1600" i="1" dirty="0">
                <a:solidFill>
                  <a:schemeClr val="dk1"/>
                </a:solidFill>
                <a:latin typeface="Quicksand"/>
                <a:sym typeface="Quicksand"/>
              </a:rPr>
              <a:t>will</a:t>
            </a:r>
            <a:r>
              <a:rPr lang="en-US" sz="1600" dirty="0">
                <a:solidFill>
                  <a:schemeClr val="dk1"/>
                </a:solidFill>
                <a:latin typeface="Quicksand"/>
                <a:sym typeface="Quicksand"/>
              </a:rPr>
              <a:t> be deducted from your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2459" y="109821"/>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6260713" y="747303"/>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Support</a:t>
            </a:r>
            <a:endParaRPr dirty="0"/>
          </a:p>
        </p:txBody>
      </p:sp>
    </p:spTree>
    <p:extLst>
      <p:ext uri="{BB962C8B-B14F-4D97-AF65-F5344CB8AC3E}">
        <p14:creationId xmlns:p14="http://schemas.microsoft.com/office/powerpoint/2010/main" val="36822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1" name="Google Shape;111;p3"/>
          <p:cNvSpPr txBox="1"/>
          <p:nvPr/>
        </p:nvSpPr>
        <p:spPr>
          <a:xfrm>
            <a:off x="3779208" y="555403"/>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About Me</a:t>
            </a:r>
            <a:endParaRPr dirty="0"/>
          </a:p>
        </p:txBody>
      </p:sp>
      <p:pic>
        <p:nvPicPr>
          <p:cNvPr id="113" name="Google Shape;113;p3"/>
          <p:cNvPicPr preferRelativeResize="0"/>
          <p:nvPr/>
        </p:nvPicPr>
        <p:blipFill rotWithShape="1">
          <a:blip r:embed="rId3">
            <a:alphaModFix/>
          </a:blip>
          <a:srcRect/>
          <a:stretch/>
        </p:blipFill>
        <p:spPr>
          <a:xfrm>
            <a:off x="8201863" y="5154809"/>
            <a:ext cx="1914157" cy="703285"/>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6914670" y="4179449"/>
            <a:ext cx="1259262" cy="1259262"/>
          </a:xfrm>
          <a:prstGeom prst="rect">
            <a:avLst/>
          </a:prstGeom>
          <a:noFill/>
          <a:ln>
            <a:noFill/>
          </a:ln>
        </p:spPr>
      </p:pic>
      <p:pic>
        <p:nvPicPr>
          <p:cNvPr id="115" name="Google Shape;115;p3" descr="Design at Meta - Home | Facebook"/>
          <p:cNvPicPr preferRelativeResize="0"/>
          <p:nvPr/>
        </p:nvPicPr>
        <p:blipFill rotWithShape="1">
          <a:blip r:embed="rId5">
            <a:alphaModFix/>
          </a:blip>
          <a:srcRect/>
          <a:stretch/>
        </p:blipFill>
        <p:spPr>
          <a:xfrm>
            <a:off x="7973977" y="3590948"/>
            <a:ext cx="1734468" cy="1734468"/>
          </a:xfrm>
          <a:prstGeom prst="rect">
            <a:avLst/>
          </a:prstGeom>
          <a:noFill/>
          <a:ln>
            <a:noFill/>
          </a:ln>
        </p:spPr>
      </p:pic>
      <p:pic>
        <p:nvPicPr>
          <p:cNvPr id="116" name="Google Shape;116;p3" descr="3M - Wikipedia, la enciclopedia libre"/>
          <p:cNvPicPr preferRelativeResize="0"/>
          <p:nvPr/>
        </p:nvPicPr>
        <p:blipFill rotWithShape="1">
          <a:blip r:embed="rId6">
            <a:alphaModFix/>
          </a:blip>
          <a:srcRect/>
          <a:stretch/>
        </p:blipFill>
        <p:spPr>
          <a:xfrm>
            <a:off x="9632578" y="4090538"/>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7">
            <a:alphaModFix/>
          </a:blip>
          <a:srcRect/>
          <a:stretch/>
        </p:blipFill>
        <p:spPr>
          <a:xfrm>
            <a:off x="7009687" y="2678276"/>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8">
            <a:alphaModFix/>
          </a:blip>
          <a:srcRect/>
          <a:stretch/>
        </p:blipFill>
        <p:spPr>
          <a:xfrm>
            <a:off x="8674366" y="2748155"/>
            <a:ext cx="2233899" cy="1271133"/>
          </a:xfrm>
          <a:prstGeom prst="rect">
            <a:avLst/>
          </a:prstGeom>
          <a:noFill/>
          <a:ln>
            <a:noFill/>
          </a:ln>
        </p:spPr>
      </p:pic>
      <p:pic>
        <p:nvPicPr>
          <p:cNvPr id="119" name="Google Shape;119;p3" descr="Logo Image"/>
          <p:cNvPicPr preferRelativeResize="0"/>
          <p:nvPr/>
        </p:nvPicPr>
        <p:blipFill rotWithShape="1">
          <a:blip r:embed="rId9">
            <a:alphaModFix/>
          </a:blip>
          <a:srcRect/>
          <a:stretch/>
        </p:blipFill>
        <p:spPr>
          <a:xfrm>
            <a:off x="8289125" y="2136611"/>
            <a:ext cx="1905000" cy="635000"/>
          </a:xfrm>
          <a:prstGeom prst="rect">
            <a:avLst/>
          </a:prstGeom>
          <a:noFill/>
          <a:ln>
            <a:noFill/>
          </a:ln>
        </p:spPr>
      </p:pic>
      <p:pic>
        <p:nvPicPr>
          <p:cNvPr id="120" name="Google Shape;120;p3" descr="Accenture | Save the Children"/>
          <p:cNvPicPr preferRelativeResize="0"/>
          <p:nvPr/>
        </p:nvPicPr>
        <p:blipFill rotWithShape="1">
          <a:blip r:embed="rId10">
            <a:alphaModFix/>
          </a:blip>
          <a:srcRect/>
          <a:stretch/>
        </p:blipFill>
        <p:spPr>
          <a:xfrm>
            <a:off x="550321" y="3968370"/>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1">
            <a:alphaModFix/>
          </a:blip>
          <a:srcRect/>
          <a:stretch/>
        </p:blipFill>
        <p:spPr>
          <a:xfrm>
            <a:off x="2535139" y="4953347"/>
            <a:ext cx="2645099" cy="1510286"/>
          </a:xfrm>
          <a:prstGeom prst="rect">
            <a:avLst/>
          </a:prstGeom>
          <a:noFill/>
          <a:ln>
            <a:noFill/>
          </a:ln>
          <a:effectLst>
            <a:outerShdw blurRad="292100" dist="139700" dir="2700000" algn="tl" rotWithShape="0">
              <a:srgbClr val="333333">
                <a:alpha val="64705"/>
              </a:srgbClr>
            </a:outerShdw>
          </a:effectLst>
        </p:spPr>
      </p:pic>
      <p:pic>
        <p:nvPicPr>
          <p:cNvPr id="2" name="Picture 1">
            <a:extLst>
              <a:ext uri="{FF2B5EF4-FFF2-40B4-BE49-F238E27FC236}">
                <a16:creationId xmlns:a16="http://schemas.microsoft.com/office/drawing/2014/main" id="{E9C22418-EDD7-1D25-16B3-220830B9C43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5290" y="394367"/>
            <a:ext cx="3465128" cy="324322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8807" y="3745987"/>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3" name="Picture 2">
            <a:extLst>
              <a:ext uri="{FF2B5EF4-FFF2-40B4-BE49-F238E27FC236}">
                <a16:creationId xmlns:a16="http://schemas.microsoft.com/office/drawing/2014/main" id="{971D432F-C2F4-C4B3-2343-50A9C2E01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91004">
            <a:off x="6562674" y="1419035"/>
            <a:ext cx="4309522" cy="49935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E2C4893-F5C6-3691-9B1F-31633E1B8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5" y="0"/>
            <a:ext cx="582283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pic>
        <p:nvPicPr>
          <p:cNvPr id="166" name="Google Shape;166;p8" descr="Use Google Colab for Deep Learning and Machine Learning Models"/>
          <p:cNvPicPr preferRelativeResize="0"/>
          <p:nvPr/>
        </p:nvPicPr>
        <p:blipFill rotWithShape="1">
          <a:blip r:embed="rId3">
            <a:alphaModFix/>
          </a:blip>
          <a:srcRect/>
          <a:stretch/>
        </p:blipFill>
        <p:spPr>
          <a:xfrm>
            <a:off x="8349700"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4">
            <a:alphaModFix/>
          </a:blip>
          <a:srcRect/>
          <a:stretch/>
        </p:blipFill>
        <p:spPr>
          <a:xfrm>
            <a:off x="1688398" y="4165886"/>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5">
            <a:alphaModFix/>
          </a:blip>
          <a:srcRect/>
          <a:stretch/>
        </p:blipFill>
        <p:spPr>
          <a:xfrm>
            <a:off x="4361877" y="3639233"/>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6">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sp>
        <p:nvSpPr>
          <p:cNvPr id="2" name="Google Shape;165;p8">
            <a:extLst>
              <a:ext uri="{FF2B5EF4-FFF2-40B4-BE49-F238E27FC236}">
                <a16:creationId xmlns:a16="http://schemas.microsoft.com/office/drawing/2014/main" id="{A76C332D-7021-DDD3-3BC9-BFC14D4C71E9}"/>
              </a:ext>
            </a:extLst>
          </p:cNvPr>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7">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952</Words>
  <Application>Microsoft Macintosh PowerPoint</Application>
  <PresentationFormat>Widescreen</PresentationFormat>
  <Paragraphs>124</Paragraphs>
  <Slides>37</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Economica</vt:lpstr>
      <vt:lpstr>Calibri</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17</cp:revision>
  <dcterms:created xsi:type="dcterms:W3CDTF">2019-12-28T13:51:56Z</dcterms:created>
  <dcterms:modified xsi:type="dcterms:W3CDTF">2025-03-18T00:20:09Z</dcterms:modified>
</cp:coreProperties>
</file>